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313" r:id="rId3"/>
    <p:sldId id="314" r:id="rId4"/>
    <p:sldId id="704" r:id="rId5"/>
    <p:sldId id="930" r:id="rId6"/>
    <p:sldId id="926" r:id="rId7"/>
    <p:sldId id="733" r:id="rId8"/>
    <p:sldId id="731" r:id="rId9"/>
    <p:sldId id="732" r:id="rId10"/>
    <p:sldId id="931" r:id="rId11"/>
    <p:sldId id="735" r:id="rId12"/>
    <p:sldId id="928" r:id="rId13"/>
    <p:sldId id="879" r:id="rId14"/>
    <p:sldId id="880" r:id="rId15"/>
    <p:sldId id="881" r:id="rId16"/>
    <p:sldId id="882" r:id="rId17"/>
    <p:sldId id="883" r:id="rId18"/>
    <p:sldId id="932" r:id="rId19"/>
    <p:sldId id="274" r:id="rId20"/>
    <p:sldId id="298" r:id="rId21"/>
    <p:sldId id="29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0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NP ≠ Co-NP?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Then we would know that </a:t>
                </a:r>
                <a:r>
                  <a:rPr lang="en-US" b="1" dirty="0"/>
                  <a:t>P</a:t>
                </a:r>
                <a:r>
                  <a:rPr lang="en-US" dirty="0"/>
                  <a:t> ≠ </a:t>
                </a:r>
                <a:r>
                  <a:rPr lang="en-US" b="1" dirty="0"/>
                  <a:t>NP</a:t>
                </a:r>
              </a:p>
              <a:p>
                <a:r>
                  <a:rPr lang="en-US" b="1" dirty="0"/>
                  <a:t>Proof:</a:t>
                </a:r>
              </a:p>
              <a:p>
                <a:pPr lvl="1"/>
                <a:r>
                  <a:rPr lang="en-US" dirty="0"/>
                  <a:t>Consider the contrapositive: (</a:t>
                </a:r>
                <a:r>
                  <a:rPr lang="en-US" b="1" dirty="0"/>
                  <a:t>P</a:t>
                </a:r>
                <a:r>
                  <a:rPr lang="en-US" dirty="0"/>
                  <a:t> = </a:t>
                </a:r>
                <a:r>
                  <a:rPr lang="en-US" b="1" dirty="0"/>
                  <a:t>NP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</a:t>
                </a:r>
                <a:r>
                  <a:rPr lang="en-US" b="1" dirty="0"/>
                  <a:t>NP</a:t>
                </a:r>
                <a:r>
                  <a:rPr lang="en-US" dirty="0"/>
                  <a:t> = </a:t>
                </a:r>
                <a:r>
                  <a:rPr lang="en-US" b="1" dirty="0"/>
                  <a:t>Co-NP</a:t>
                </a:r>
                <a:r>
                  <a:rPr lang="en-US" dirty="0"/>
                  <a:t>).</a:t>
                </a:r>
              </a:p>
              <a:p>
                <a:pPr lvl="1"/>
                <a:r>
                  <a:rPr lang="en-US" b="1" dirty="0"/>
                  <a:t>P</a:t>
                </a:r>
                <a:r>
                  <a:rPr lang="en-US" dirty="0"/>
                  <a:t> is closed under complementation.  That means that the negated problem (all the strings that would give a "no") is also in </a:t>
                </a:r>
                <a:r>
                  <a:rPr lang="en-US" b="1" dirty="0"/>
                  <a:t>P</a:t>
                </a:r>
                <a:r>
                  <a:rPr lang="en-US" dirty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</m:t>
                    </m:r>
                    <m:r>
                      <a:rPr lang="en-US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𝐂𝐨</m:t>
                    </m:r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</m:t>
                    </m:r>
                    <m:r>
                      <a:rPr lang="en-US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</m:oMath>
                </a14:m>
                <a:endParaRPr lang="en-US" b="1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𝐜𝐨</m:t>
                    </m:r>
                    <m:r>
                      <m:rPr>
                        <m:nor/>
                      </m:rPr>
                      <a:rPr lang="en-US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𝐍𝐏</m:t>
                    </m:r>
                  </m:oMath>
                </a14:m>
                <a:endParaRPr lang="en-US" b="1" dirty="0"/>
              </a:p>
              <a:p>
                <a:pPr lvl="1"/>
                <a:r>
                  <a:rPr lang="en-US" dirty="0"/>
                  <a:t>Thus, </a:t>
                </a:r>
                <a:r>
                  <a:rPr lang="en-US" b="1" dirty="0"/>
                  <a:t>NP</a:t>
                </a:r>
                <a:r>
                  <a:rPr lang="en-US" dirty="0"/>
                  <a:t> =</a:t>
                </a:r>
                <a:r>
                  <a:rPr lang="en-US" b="1" dirty="0"/>
                  <a:t> co-NP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But, because the contrapositive is logically equivalent, that means that (</a:t>
                </a:r>
                <a:r>
                  <a:rPr lang="en-US" b="1" dirty="0"/>
                  <a:t>NP</a:t>
                </a:r>
                <a:r>
                  <a:rPr lang="en-US" dirty="0"/>
                  <a:t> ≠ </a:t>
                </a:r>
                <a:r>
                  <a:rPr lang="en-US" b="1" dirty="0"/>
                  <a:t>Co-NP</a:t>
                </a:r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 (</a:t>
                </a:r>
                <a:r>
                  <a:rPr lang="en-US" b="1" dirty="0"/>
                  <a:t>P</a:t>
                </a:r>
                <a:r>
                  <a:rPr lang="en-US" dirty="0"/>
                  <a:t> ≠ </a:t>
                </a:r>
                <a:r>
                  <a:rPr lang="en-US" b="1" dirty="0"/>
                  <a:t>NP</a:t>
                </a:r>
                <a:r>
                  <a:rPr lang="en-US" dirty="0"/>
                  <a:t>).</a:t>
                </a:r>
                <a:endParaRPr lang="en-US" b="1" dirty="0"/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  <a:p>
                <a:pPr lvl="1"/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6"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600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Is P = (NP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dirty="0"/>
                  <a:t> Co-NP)?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It's true that </a:t>
                </a:r>
                <a:r>
                  <a:rPr lang="en-US" b="1" dirty="0"/>
                  <a:t>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dirty="0"/>
                  <a:t> (</a:t>
                </a:r>
                <a:r>
                  <a:rPr lang="en-US" b="1" dirty="0"/>
                  <a:t>NP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Co-NP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But opinions are mixed as to whether there might be problems in </a:t>
                </a:r>
                <a:r>
                  <a:rPr lang="en-US" b="1" dirty="0"/>
                  <a:t>NP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Co-NP</a:t>
                </a:r>
                <a:r>
                  <a:rPr lang="en-US" dirty="0"/>
                  <a:t> that cannot be solved in polynomial time</a:t>
                </a:r>
              </a:p>
              <a:p>
                <a:r>
                  <a:rPr lang="en-US" dirty="0"/>
                  <a:t>Maybe you can find the answer!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7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06D8CE-0C31-4C8F-B996-7FED421E8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885A6-E11C-402B-B3F7-6A9DC2E57A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99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50018" y="5562600"/>
            <a:ext cx="9446582" cy="604520"/>
          </a:xfrm>
          <a:prstGeom prst="rect">
            <a:avLst/>
          </a:prstGeom>
          <a:gradFill flip="none" rotWithShape="1">
            <a:gsLst>
              <a:gs pos="50000">
                <a:schemeClr val="accent1">
                  <a:tint val="66000"/>
                  <a:satMod val="160000"/>
                </a:schemeClr>
              </a:gs>
              <a:gs pos="100000">
                <a:schemeClr val="bg1"/>
              </a:gs>
              <a:gs pos="0">
                <a:schemeClr val="bg1"/>
              </a:gs>
              <a:gs pos="15000">
                <a:schemeClr val="accent5">
                  <a:lumMod val="20000"/>
                  <a:lumOff val="80000"/>
                </a:schemeClr>
              </a:gs>
              <a:gs pos="85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Turing machine is a mathematical model for computation</a:t>
            </a:r>
          </a:p>
          <a:p>
            <a:r>
              <a:rPr lang="en-US" dirty="0"/>
              <a:t>It consists of a head, an infinitely long tape, a set of possible states, and an alphabet of characters that can be written on the tape</a:t>
            </a:r>
          </a:p>
          <a:p>
            <a:r>
              <a:rPr lang="en-US" dirty="0"/>
              <a:t>A list of rules saying what it should write and should it move left or right given the current symbol and state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8768"/>
              </p:ext>
            </p:extLst>
          </p:nvPr>
        </p:nvGraphicFramePr>
        <p:xfrm>
          <a:off x="2209800" y="5574145"/>
          <a:ext cx="7696195" cy="60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5">
                  <a:extLst>
                    <a:ext uri="{9D8B030D-6E8A-4147-A177-3AD203B41FA5}">
                      <a16:colId xmlns:a16="http://schemas.microsoft.com/office/drawing/2014/main" val="3561324394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448749064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2015">
                  <a:extLst>
                    <a:ext uri="{9D8B030D-6E8A-4147-A177-3AD203B41FA5}">
                      <a16:colId xmlns:a16="http://schemas.microsoft.com/office/drawing/2014/main" val="1120212812"/>
                    </a:ext>
                  </a:extLst>
                </a:gridCol>
              </a:tblGrid>
              <a:tr h="604520"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8073" marR="118073" marT="59037" marB="59037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Pentagon 10"/>
          <p:cNvSpPr/>
          <p:nvPr/>
        </p:nvSpPr>
        <p:spPr>
          <a:xfrm rot="5400000">
            <a:off x="5547643" y="4898467"/>
            <a:ext cx="1020506" cy="612559"/>
          </a:xfrm>
          <a:prstGeom prst="homePlat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7793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formally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A Turing machine is an idealized machine with seven objects:</a:t>
                </a:r>
              </a:p>
              <a:p>
                <a:pPr lvl="1"/>
                <a:r>
                  <a:rPr lang="en-US" b="1" i="1" dirty="0"/>
                  <a:t>Q</a:t>
                </a:r>
                <a:r>
                  <a:rPr lang="en-US" dirty="0"/>
                  <a:t> a finite set of states</a:t>
                </a:r>
              </a:p>
              <a:p>
                <a:pPr lvl="1"/>
                <a:r>
                  <a:rPr lang="en-US" dirty="0"/>
                  <a:t>Σ the finite input alphabet</a:t>
                </a:r>
              </a:p>
              <a:p>
                <a:pPr lvl="1"/>
                <a:r>
                  <a:rPr lang="en-US" dirty="0"/>
                  <a:t>Γ the finite tape alphabet</a:t>
                </a:r>
              </a:p>
              <a:p>
                <a:pPr lvl="1"/>
                <a:r>
                  <a:rPr lang="en-US" dirty="0"/>
                  <a:t>δ is a finite subset of </a:t>
                </a:r>
                <a:r>
                  <a:rPr lang="en-US" b="1" i="1" dirty="0"/>
                  <a:t>Q</a:t>
                </a:r>
                <a:r>
                  <a:rPr lang="en-US" dirty="0"/>
                  <a:t> x (Σ </a:t>
                </a:r>
                <a:r>
                  <a:rPr lang="en-US" dirty="0">
                    <a:sym typeface="Symbol"/>
                  </a:rPr>
                  <a:t> </a:t>
                </a:r>
                <a:r>
                  <a:rPr lang="el-GR" dirty="0">
                    <a:sym typeface="Symbol"/>
                  </a:rPr>
                  <a:t>ε</a:t>
                </a:r>
                <a:r>
                  <a:rPr lang="en-US" dirty="0">
                    <a:sym typeface="Symbol"/>
                  </a:rPr>
                  <a:t>) x </a:t>
                </a:r>
                <a:r>
                  <a:rPr lang="en-US" dirty="0"/>
                  <a:t>Γ x </a:t>
                </a:r>
                <a:r>
                  <a:rPr lang="en-US" b="1" i="1" dirty="0"/>
                  <a:t>Q</a:t>
                </a:r>
                <a:r>
                  <a:rPr lang="en-US" dirty="0"/>
                  <a:t> x Γ</a:t>
                </a:r>
                <a:r>
                  <a:rPr lang="en-US" baseline="30000" dirty="0"/>
                  <a:t>*</a:t>
                </a:r>
                <a:r>
                  <a:rPr lang="en-US" dirty="0"/>
                  <a:t> which gives a set of transition rules</a:t>
                </a:r>
              </a:p>
              <a:p>
                <a:pPr lvl="1"/>
                <a:r>
                  <a:rPr lang="en-US" b="1" i="1" dirty="0"/>
                  <a:t>q</a:t>
                </a:r>
                <a:r>
                  <a:rPr lang="en-US" baseline="-25000" dirty="0"/>
                  <a:t>0</a:t>
                </a:r>
                <a:r>
                  <a:rPr lang="en-US" dirty="0"/>
                  <a:t> is the start state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/>
                  <a:t> Γ is a special symbol called the blank</a:t>
                </a:r>
              </a:p>
              <a:p>
                <a:pPr lvl="1"/>
                <a:r>
                  <a:rPr lang="en-US" b="1" i="1" dirty="0"/>
                  <a:t>F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 </a:t>
                </a:r>
                <a:r>
                  <a:rPr lang="en-US" b="1" i="1" dirty="0">
                    <a:sym typeface="Symbol"/>
                  </a:rPr>
                  <a:t>Q</a:t>
                </a:r>
                <a:r>
                  <a:rPr lang="en-US" dirty="0">
                    <a:sym typeface="Symbol"/>
                  </a:rPr>
                  <a:t> is the set of accepting states</a:t>
                </a:r>
              </a:p>
              <a:p>
                <a:r>
                  <a:rPr lang="en-US" dirty="0">
                    <a:sym typeface="Symbol"/>
                  </a:rPr>
                  <a:t>Again, this is really just adding an infinite tape to a finite state automaton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326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Turing machine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specify a Turing machine with a table giving its behavior for a specific configuration</a:t>
            </a:r>
          </a:p>
          <a:p>
            <a:r>
              <a:rPr lang="en-US" dirty="0"/>
              <a:t>Turing's first example machine printed an infinite sequence of alternating 1s and 0s, separated by spaces: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368326"/>
              </p:ext>
            </p:extLst>
          </p:nvPr>
        </p:nvGraphicFramePr>
        <p:xfrm>
          <a:off x="609600" y="4087996"/>
          <a:ext cx="10972800" cy="2403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4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2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01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50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Configuration</a:t>
                      </a:r>
                    </a:p>
                  </a:txBody>
                  <a:tcPr marL="98755" marR="98755" marT="49378" marB="4937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Behavior</a:t>
                      </a:r>
                    </a:p>
                  </a:txBody>
                  <a:tcPr marL="98755" marR="98755" marT="49378" marB="4937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State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Symbol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Operation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Result State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Blank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Write 0, Move Right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C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C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Blank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Write Blank, Move Right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E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E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Blank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Write 1, Move Right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F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F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Blank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Write Blank, Move Right</a:t>
                      </a:r>
                    </a:p>
                  </a:txBody>
                  <a:tcPr marL="98755" marR="98755" marT="49378" marB="4937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B</a:t>
                      </a:r>
                    </a:p>
                  </a:txBody>
                  <a:tcPr marL="98755" marR="98755" marT="49378" marB="4937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6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 Turing machine as a transition diagram</a:t>
            </a:r>
            <a:endParaRPr lang="en-US" dirty="0"/>
          </a:p>
        </p:txBody>
      </p:sp>
      <p:sp>
        <p:nvSpPr>
          <p:cNvPr id="49" name="Content Placeholder 4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transition table from the previous slide can be drawn as a transition diagram too:</a:t>
            </a:r>
          </a:p>
        </p:txBody>
      </p:sp>
      <p:sp>
        <p:nvSpPr>
          <p:cNvPr id="5" name="Oval 4"/>
          <p:cNvSpPr/>
          <p:nvPr/>
        </p:nvSpPr>
        <p:spPr>
          <a:xfrm>
            <a:off x="2478414" y="4424066"/>
            <a:ext cx="762000" cy="762000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B</a:t>
            </a:r>
            <a:endParaRPr lang="en-US" sz="2400" baseline="-25000" dirty="0"/>
          </a:p>
        </p:txBody>
      </p:sp>
      <p:cxnSp>
        <p:nvCxnSpPr>
          <p:cNvPr id="6" name="Straight Arrow Connector 5"/>
          <p:cNvCxnSpPr>
            <a:stCxn id="5" idx="6"/>
            <a:endCxn id="8" idx="2"/>
          </p:cNvCxnSpPr>
          <p:nvPr/>
        </p:nvCxnSpPr>
        <p:spPr>
          <a:xfrm>
            <a:off x="3240414" y="4805067"/>
            <a:ext cx="1524000" cy="14883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764414" y="4434187"/>
            <a:ext cx="762000" cy="771525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C</a:t>
            </a:r>
            <a:endParaRPr lang="en-US" sz="2400" baseline="-25000" dirty="0"/>
          </a:p>
        </p:txBody>
      </p:sp>
      <p:sp>
        <p:nvSpPr>
          <p:cNvPr id="9" name="Oval 8"/>
          <p:cNvSpPr/>
          <p:nvPr/>
        </p:nvSpPr>
        <p:spPr>
          <a:xfrm>
            <a:off x="7126614" y="4431040"/>
            <a:ext cx="762000" cy="762000"/>
          </a:xfrm>
          <a:prstGeom prst="ellipse">
            <a:avLst/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E</a:t>
            </a:r>
            <a:endParaRPr lang="en-US" sz="2400" baseline="-25000" dirty="0"/>
          </a:p>
        </p:txBody>
      </p:sp>
      <p:cxnSp>
        <p:nvCxnSpPr>
          <p:cNvPr id="11" name="Straight Arrow Connector 10"/>
          <p:cNvCxnSpPr>
            <a:stCxn id="9" idx="2"/>
            <a:endCxn id="8" idx="6"/>
          </p:cNvCxnSpPr>
          <p:nvPr/>
        </p:nvCxnSpPr>
        <p:spPr>
          <a:xfrm flipH="1">
            <a:off x="5526414" y="4812041"/>
            <a:ext cx="1600200" cy="7909"/>
          </a:xfrm>
          <a:prstGeom prst="straightConnector1">
            <a:avLst/>
          </a:prstGeom>
          <a:ln w="254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37"/>
          <p:cNvCxnSpPr>
            <a:stCxn id="21" idx="0"/>
            <a:endCxn id="5" idx="7"/>
          </p:cNvCxnSpPr>
          <p:nvPr/>
        </p:nvCxnSpPr>
        <p:spPr>
          <a:xfrm rot="16200000" flipH="1" flipV="1">
            <a:off x="6383183" y="1165240"/>
            <a:ext cx="116057" cy="6624778"/>
          </a:xfrm>
          <a:prstGeom prst="curvedConnector3">
            <a:avLst>
              <a:gd name="adj1" fmla="val -467808"/>
            </a:avLst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5" idx="2"/>
          </p:cNvCxnSpPr>
          <p:nvPr/>
        </p:nvCxnSpPr>
        <p:spPr>
          <a:xfrm>
            <a:off x="1879296" y="4800602"/>
            <a:ext cx="599118" cy="446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9372600" y="4419601"/>
            <a:ext cx="762000" cy="762000"/>
          </a:xfrm>
          <a:prstGeom prst="ellipse">
            <a:avLst/>
          </a:prstGeom>
          <a:ln w="19050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/>
              <a:t>F</a:t>
            </a:r>
            <a:endParaRPr lang="en-US" sz="2400" baseline="-25000" dirty="0"/>
          </a:p>
        </p:txBody>
      </p:sp>
      <p:cxnSp>
        <p:nvCxnSpPr>
          <p:cNvPr id="42" name="Straight Arrow Connector 41"/>
          <p:cNvCxnSpPr>
            <a:stCxn id="21" idx="2"/>
            <a:endCxn id="9" idx="6"/>
          </p:cNvCxnSpPr>
          <p:nvPr/>
        </p:nvCxnSpPr>
        <p:spPr>
          <a:xfrm flipH="1">
            <a:off x="7888614" y="4800602"/>
            <a:ext cx="1483986" cy="11439"/>
          </a:xfrm>
          <a:prstGeom prst="straightConnector1">
            <a:avLst/>
          </a:prstGeom>
          <a:ln w="25400"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487107" y="4981546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0, </a:t>
                </a:r>
                <a:r>
                  <a:rPr lang="en-US" sz="2000" i="1" dirty="0"/>
                  <a:t>R</a:t>
                </a: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107" y="4981546"/>
                <a:ext cx="914400" cy="400110"/>
              </a:xfrm>
              <a:prstGeom prst="rect">
                <a:avLst/>
              </a:prstGeom>
              <a:blipFill>
                <a:blip r:embed="rId2"/>
                <a:stretch>
                  <a:fillRect t="-7576" r="-4000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63523" y="5010209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523" y="5010209"/>
                <a:ext cx="914400" cy="400110"/>
              </a:xfrm>
              <a:prstGeom prst="rect">
                <a:avLst/>
              </a:prstGeom>
              <a:blipFill>
                <a:blip r:embed="rId3"/>
                <a:stretch>
                  <a:fillRect t="-9091" r="-6000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126119" y="4979000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1, </a:t>
                </a:r>
                <a:r>
                  <a:rPr lang="en-US" sz="2000" i="1" dirty="0"/>
                  <a:t>R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6119" y="4979000"/>
                <a:ext cx="914400" cy="400110"/>
              </a:xfrm>
              <a:prstGeom prst="rect">
                <a:avLst/>
              </a:prstGeom>
              <a:blipFill>
                <a:blip r:embed="rId4"/>
                <a:stretch>
                  <a:fillRect t="-9231" r="-3333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63523" y="3264526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latin typeface="Cambria Math" panose="02040503050406030204" pitchFamily="18" charset="0"/>
                      </a:rPr>
                      <m:t>□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523" y="3264526"/>
                <a:ext cx="914400" cy="400110"/>
              </a:xfrm>
              <a:prstGeom prst="rect">
                <a:avLst/>
              </a:prstGeom>
              <a:blipFill>
                <a:blip r:embed="rId5"/>
                <a:stretch>
                  <a:fillRect t="-9231" r="-6000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4142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Church-Turing 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algorithm exists, a Turing machine can perform that algorithm</a:t>
            </a:r>
          </a:p>
          <a:p>
            <a:r>
              <a:rPr lang="en-US" dirty="0"/>
              <a:t>In essence, a Turing machine is the most powerful model we have of computation</a:t>
            </a:r>
          </a:p>
          <a:p>
            <a:r>
              <a:rPr lang="en-US" dirty="0"/>
              <a:t>Power, in this sense, means the </a:t>
            </a:r>
            <a:r>
              <a:rPr lang="en-US" b="1" i="1" dirty="0"/>
              <a:t>ability</a:t>
            </a:r>
            <a:r>
              <a:rPr lang="en-US" dirty="0"/>
              <a:t> to compute some function, </a:t>
            </a:r>
            <a:r>
              <a:rPr lang="en-US" b="1" dirty="0"/>
              <a:t>not</a:t>
            </a:r>
            <a:r>
              <a:rPr lang="en-US" dirty="0"/>
              <a:t> the </a:t>
            </a:r>
            <a:r>
              <a:rPr lang="en-US" b="1" i="1" dirty="0"/>
              <a:t>speed </a:t>
            </a:r>
            <a:r>
              <a:rPr lang="en-US" dirty="0"/>
              <a:t>associated with its computation</a:t>
            </a:r>
          </a:p>
          <a:p>
            <a:r>
              <a:rPr lang="en-US" dirty="0"/>
              <a:t>Do you own a Turing machine?</a:t>
            </a:r>
          </a:p>
        </p:txBody>
      </p:sp>
    </p:spTree>
    <p:extLst>
      <p:ext uri="{BB962C8B-B14F-4D97-AF65-F5344CB8AC3E}">
        <p14:creationId xmlns:p14="http://schemas.microsoft.com/office/powerpoint/2010/main" val="256494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6EB6-DA17-49C1-B839-C96083C89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7F80B-3DC8-4CB3-B9F2-A1BF1C51BD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06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Showing lots of problems are NP-Complete</a:t>
            </a:r>
          </a:p>
          <a:p>
            <a:r>
              <a:rPr lang="en-US" dirty="0"/>
              <a:t>Started Co-NP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theory of computing</a:t>
            </a:r>
          </a:p>
          <a:p>
            <a:r>
              <a:rPr lang="en-US" dirty="0"/>
              <a:t>Load balancing</a:t>
            </a:r>
          </a:p>
          <a:p>
            <a:r>
              <a:rPr lang="en-US" dirty="0"/>
              <a:t>Center selection</a:t>
            </a:r>
          </a:p>
          <a:p>
            <a:r>
              <a:rPr lang="en-US" dirty="0"/>
              <a:t>Keep reading sections 11.1 and 11.2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6 due tonight by midnight!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C7B48-6F35-4725-ABA8-4524E4F06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3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CD527-62BB-4600-B95A-C5C36E7804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0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0584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You are paddling a canoe around a perfectly circular pond</a:t>
            </a:r>
          </a:p>
          <a:p>
            <a:r>
              <a:rPr lang="en-US" dirty="0"/>
              <a:t>Enjoying yourself immensely, you fail to notice that a goblin has crept up to the shore</a:t>
            </a:r>
          </a:p>
          <a:p>
            <a:r>
              <a:rPr lang="en-US" dirty="0"/>
              <a:t>You remember four things from your old lessons on goblin lore</a:t>
            </a:r>
          </a:p>
          <a:p>
            <a:pPr lvl="1"/>
            <a:r>
              <a:rPr lang="en-US" dirty="0"/>
              <a:t>Goblins can't swim</a:t>
            </a:r>
          </a:p>
          <a:p>
            <a:pPr lvl="1"/>
            <a:r>
              <a:rPr lang="en-US" dirty="0"/>
              <a:t>Goblins are always hungry for human flesh</a:t>
            </a:r>
          </a:p>
          <a:p>
            <a:pPr lvl="1"/>
            <a:r>
              <a:rPr lang="en-US" dirty="0"/>
              <a:t>Goblins can run four times as fast as people can paddle canoes</a:t>
            </a:r>
          </a:p>
          <a:p>
            <a:pPr lvl="1"/>
            <a:r>
              <a:rPr lang="en-US" dirty="0"/>
              <a:t>People can run faster than goblins</a:t>
            </a:r>
          </a:p>
          <a:p>
            <a:r>
              <a:rPr lang="en-US" dirty="0"/>
              <a:t>The goblin always assumes that you are making for the closest point on the shore and is always trying to cut you off</a:t>
            </a:r>
          </a:p>
          <a:p>
            <a:r>
              <a:rPr lang="en-US" dirty="0"/>
              <a:t>If you can get to the shore, you can escape, provided that the goblin isn't waiting for you (you need a little margin)</a:t>
            </a:r>
          </a:p>
          <a:p>
            <a:r>
              <a:rPr lang="en-US" dirty="0"/>
              <a:t>What's your escape strategy?</a:t>
            </a:r>
          </a:p>
        </p:txBody>
      </p:sp>
      <p:pic>
        <p:nvPicPr>
          <p:cNvPr id="1026" name="Picture 2" descr="E:\Application Data\Local\Microsoft\Windows\Temporary Internet Files\Content.IE5\08224E74\MC9001161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0" y="4144242"/>
            <a:ext cx="1676400" cy="25583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8657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Co-NP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7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Asymmetric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Efficient certification is </a:t>
            </a:r>
            <a:r>
              <a:rPr lang="en-US" b="1" dirty="0"/>
              <a:t>asymmetric</a:t>
            </a:r>
          </a:p>
          <a:p>
            <a:r>
              <a:rPr lang="en-US" dirty="0"/>
              <a:t>A problem is in NP if and only if there is a certificate that can be checked in polynomial time for a "yes" answer</a:t>
            </a:r>
          </a:p>
          <a:p>
            <a:r>
              <a:rPr lang="en-US" dirty="0"/>
              <a:t>If the answer is "no," there's no requirement for a certificate</a:t>
            </a:r>
          </a:p>
          <a:p>
            <a:r>
              <a:rPr lang="en-US" dirty="0"/>
              <a:t>How would you give a short certificate that there's </a:t>
            </a:r>
            <a:r>
              <a:rPr lang="en-US" b="1" dirty="0"/>
              <a:t>no</a:t>
            </a:r>
            <a:r>
              <a:rPr lang="en-US" dirty="0"/>
              <a:t> satisfying assignment for 3-SAT?</a:t>
            </a:r>
          </a:p>
        </p:txBody>
      </p:sp>
    </p:spTree>
    <p:extLst>
      <p:ext uri="{BB962C8B-B14F-4D97-AF65-F5344CB8AC3E}">
        <p14:creationId xmlns:p14="http://schemas.microsoft.com/office/powerpoint/2010/main" val="201230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Co-NP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there is an alternative definition</a:t>
            </a:r>
          </a:p>
          <a:p>
            <a:r>
              <a:rPr lang="en-US" dirty="0"/>
              <a:t>Co-NP is the set of all problems for which there is a polynomial-size certificate if the answer is "no"</a:t>
            </a:r>
          </a:p>
          <a:p>
            <a:r>
              <a:rPr lang="en-US" dirty="0"/>
              <a:t>Both Co-NP and NP problems can certainly be solved with exponential work</a:t>
            </a:r>
          </a:p>
          <a:p>
            <a:r>
              <a:rPr lang="en-US" dirty="0"/>
              <a:t>Is Co-NP = NP?</a:t>
            </a:r>
          </a:p>
          <a:p>
            <a:r>
              <a:rPr lang="en-US" dirty="0"/>
              <a:t>No one knows!</a:t>
            </a:r>
          </a:p>
        </p:txBody>
      </p:sp>
    </p:spTree>
    <p:extLst>
      <p:ext uri="{BB962C8B-B14F-4D97-AF65-F5344CB8AC3E}">
        <p14:creationId xmlns:p14="http://schemas.microsoft.com/office/powerpoint/2010/main" val="202778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4920</TotalTime>
  <Words>822</Words>
  <Application>Microsoft Office PowerPoint</Application>
  <PresentationFormat>Widescreen</PresentationFormat>
  <Paragraphs>126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Cambria Math</vt:lpstr>
      <vt:lpstr>Corbel</vt:lpstr>
      <vt:lpstr>Symbol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6</vt:lpstr>
      <vt:lpstr>Exam 3 Post Mortem</vt:lpstr>
      <vt:lpstr>Logical warmup</vt:lpstr>
      <vt:lpstr>Co-NP</vt:lpstr>
      <vt:lpstr>Asymmetric certification</vt:lpstr>
      <vt:lpstr>Co-NP</vt:lpstr>
      <vt:lpstr>What if NP ≠ Co-NP?</vt:lpstr>
      <vt:lpstr>Is P = (NP ∩ Co-NP)?</vt:lpstr>
      <vt:lpstr>Computability</vt:lpstr>
      <vt:lpstr>Turing machine</vt:lpstr>
      <vt:lpstr>More formally</vt:lpstr>
      <vt:lpstr>Turing machine example</vt:lpstr>
      <vt:lpstr>A Turing machine as a transition diagram</vt:lpstr>
      <vt:lpstr>Church-Turing thesis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676</cp:revision>
  <dcterms:created xsi:type="dcterms:W3CDTF">2009-08-24T20:26:10Z</dcterms:created>
  <dcterms:modified xsi:type="dcterms:W3CDTF">2024-04-05T14:05:52Z</dcterms:modified>
</cp:coreProperties>
</file>